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55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121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tx>
        <c:rich>
          <a:bodyPr/>
          <a:lstStyle/>
          <a:p>
            <a:pPr>
              <a:defRPr/>
            </a:pPr>
            <a:r>
              <a:rPr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作業時間（分</a:t>
            </a:r>
            <a:r>
              <a:rPr lang="en-US" altLang="zh-TW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日）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作業時間（分/日）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CD1-4CC7-AD0B-E5AEA8CDBE61}"/>
              </c:ext>
            </c:extLst>
          </c:dPt>
          <c:dPt>
            <c:idx val="1"/>
            <c:invertIfNegative val="1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2-BCD1-4CC7-AD0B-E5AEA8CDBE61}"/>
              </c:ext>
            </c:extLst>
          </c:dPt>
          <c:cat>
            <c:strRef>
              <c:f>Sheet1!$A$2:$A$3</c:f>
              <c:strCache>
                <c:ptCount val="2"/>
                <c:pt idx="0">
                  <c:v>現状</c:v>
                </c:pt>
                <c:pt idx="1">
                  <c:v>導入後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480</c:v>
                </c:pt>
                <c:pt idx="1">
                  <c:v>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1-4CC7-AD0B-E5AEA8CDBE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pPr>
            <a:endParaRPr lang="ja-JP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pPr>
            <a:endParaRPr lang="ja-JP"/>
          </a:p>
        </c:txPr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tx>
        <c:rich>
          <a:bodyPr/>
          <a:lstStyle/>
          <a:p>
            <a:pPr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期間（週）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期間（週）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chemeClr val="accent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B594-4227-83C0-C1C38BC5A646}"/>
              </c:ext>
            </c:extLst>
          </c:dPt>
          <c:dPt>
            <c:idx val="1"/>
            <c:invertIfNegative val="1"/>
            <c:bubble3D val="0"/>
            <c:spPr>
              <a:solidFill>
                <a:schemeClr val="accent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B594-4227-83C0-C1C38BC5A646}"/>
              </c:ext>
            </c:extLst>
          </c:dPt>
          <c:dPt>
            <c:idx val="2"/>
            <c:invertIfNegative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B594-4227-83C0-C1C38BC5A646}"/>
              </c:ext>
            </c:extLst>
          </c:dPt>
          <c:dPt>
            <c:idx val="3"/>
            <c:invertIfNegative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594-4227-83C0-C1C38BC5A646}"/>
              </c:ext>
            </c:extLst>
          </c:dPt>
          <c:cat>
            <c:strRef>
              <c:f>Sheet1!$A$2:$A$5</c:f>
              <c:strCache>
                <c:ptCount val="4"/>
                <c:pt idx="0">
                  <c:v>要件整理</c:v>
                </c:pt>
                <c:pt idx="1">
                  <c:v>テスト導入</c:v>
                </c:pt>
                <c:pt idx="2">
                  <c:v>教育/OJT</c:v>
                </c:pt>
                <c:pt idx="3">
                  <c:v>本稼働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94-4227-83C0-C1C38BC5A6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pPr>
            <a:endParaRPr lang="ja-JP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0.22018</cdr:x>
      <cdr:y>0.23394</cdr:y>
    </cdr:from>
    <cdr:to>
      <cdr:x>0.41743</cdr:x>
      <cdr:y>0.33945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F08A13B-9B0A-C157-3E97-C895FD7815DC}"/>
            </a:ext>
          </a:extLst>
        </cdr:cNvPr>
        <cdr:cNvSpPr txBox="1"/>
      </cdr:nvSpPr>
      <cdr:spPr>
        <a:xfrm xmlns:a="http://schemas.openxmlformats.org/drawingml/2006/main">
          <a:off x="1610685" y="855677"/>
          <a:ext cx="1442907" cy="3858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2800" b="1" kern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480</a:t>
          </a:r>
          <a:r>
            <a:rPr lang="ja-JP" altLang="en-US" sz="2800" b="1" kern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分</a:t>
          </a:r>
        </a:p>
      </cdr:txBody>
    </cdr:sp>
  </cdr:relSizeAnchor>
  <cdr:relSizeAnchor xmlns:cdr="http://schemas.openxmlformats.org/drawingml/2006/chartDrawing">
    <cdr:from>
      <cdr:x>0.66858</cdr:x>
      <cdr:y>0.34862</cdr:y>
    </cdr:from>
    <cdr:to>
      <cdr:x>0.86583</cdr:x>
      <cdr:y>0.45413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672245CC-D056-4A93-6CD7-6D83B1A17D42}"/>
            </a:ext>
          </a:extLst>
        </cdr:cNvPr>
        <cdr:cNvSpPr txBox="1"/>
      </cdr:nvSpPr>
      <cdr:spPr>
        <a:xfrm xmlns:a="http://schemas.openxmlformats.org/drawingml/2006/main">
          <a:off x="4890781" y="1275127"/>
          <a:ext cx="1442907" cy="3858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2800" b="1" kern="1200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390</a:t>
          </a:r>
          <a:r>
            <a:rPr lang="ja-JP" altLang="en-US" sz="2800" b="1" kern="1200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</a:rPr>
            <a:t>分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955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3600">
                <a:solidFill>
                  <a:srgbClr val="FFFFFF"/>
                </a:solidFill>
              </a:defRPr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提案書（会議向けスライド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3647152" cy="10098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75000"/>
              </a:lnSpc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提出者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：＿＿部＿＿課／＿＿＿＿</a:t>
            </a:r>
          </a:p>
          <a:p>
            <a:pPr>
              <a:lnSpc>
                <a:spcPct val="175000"/>
              </a:lnSpc>
            </a:pP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日付：2025年11月版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955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74320" y="45720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結論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7905" y="1310361"/>
            <a:ext cx="5040162" cy="38241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  <a:defRPr sz="1800"/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</a:t>
            </a:r>
            <a:r>
              <a:rPr 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業務改善ソリューション導入</a:t>
            </a:r>
            <a:endParaRPr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  <a:defRPr sz="1800"/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初期費用</a:t>
            </a:r>
            <a:r>
              <a:rPr 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300万円</a:t>
            </a:r>
            <a:endParaRPr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  <a:defRPr sz="1800"/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年間効果</a:t>
            </a:r>
            <a:r>
              <a:rPr 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520万円削減</a:t>
            </a:r>
            <a:endParaRPr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  <a:defRPr sz="1800"/>
            </a:pP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ROI</a:t>
            </a:r>
            <a:r>
              <a:rPr 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  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173%</a:t>
            </a:r>
            <a:endParaRPr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  <a:defRPr sz="1800"/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回収期間</a:t>
            </a:r>
            <a:r>
              <a:rPr 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6.9ヶ月</a:t>
            </a:r>
            <a:endParaRPr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955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74320" y="45720"/>
            <a:ext cx="172354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現状の課題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65754" y="2207967"/>
            <a:ext cx="4634602" cy="218906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75000"/>
              </a:lnSpc>
              <a:defRPr sz="1800"/>
            </a:pPr>
            <a:r>
              <a:rPr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・作業時間の増加（20%増）</a:t>
            </a:r>
          </a:p>
          <a:p>
            <a:pPr>
              <a:lnSpc>
                <a:spcPct val="175000"/>
              </a:lnSpc>
              <a:defRPr sz="1800"/>
            </a:pPr>
            <a:r>
              <a:rPr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sz="20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属人化による品質低下</a:t>
            </a:r>
            <a:endParaRPr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5000"/>
              </a:lnSpc>
              <a:defRPr sz="1800"/>
            </a:pPr>
            <a:r>
              <a:rPr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sz="20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旧設備の故障多発</a:t>
            </a:r>
            <a:endParaRPr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5000"/>
              </a:lnSpc>
              <a:defRPr sz="1800"/>
            </a:pPr>
            <a:r>
              <a:rPr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・管理台帳が分散し月12時間の手戻り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4F6708-0A3F-3680-8C18-83ED99CB6DD6}"/>
              </a:ext>
            </a:extLst>
          </p:cNvPr>
          <p:cNvSpPr txBox="1"/>
          <p:nvPr/>
        </p:nvSpPr>
        <p:spPr>
          <a:xfrm>
            <a:off x="3309457" y="1070307"/>
            <a:ext cx="2525086" cy="52455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tx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現状の課題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955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74320" y="45720"/>
            <a:ext cx="141577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4794" y="1352306"/>
            <a:ext cx="5814412" cy="275844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75000"/>
              </a:lnSpc>
            </a:pP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5000"/>
              </a:lnSpc>
              <a:defRPr sz="1800"/>
            </a:pPr>
            <a:r>
              <a:rPr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【提案1】業務管理システム導入</a:t>
            </a:r>
          </a:p>
          <a:p>
            <a:pPr>
              <a:lnSpc>
                <a:spcPct val="175000"/>
              </a:lnSpc>
              <a:defRPr sz="1800"/>
            </a:pPr>
            <a:r>
              <a:rPr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【提案2】設備更新（3台）</a:t>
            </a:r>
          </a:p>
          <a:p>
            <a:pPr>
              <a:lnSpc>
                <a:spcPct val="175000"/>
              </a:lnSpc>
              <a:defRPr sz="1800"/>
            </a:pPr>
            <a:r>
              <a:rPr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【提案3】シフト再設計と教育整備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955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74320" y="45720"/>
            <a:ext cx="387798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 err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ビフォーアフタ</a:t>
            </a:r>
            <a:r>
              <a:rPr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ー（</a:t>
            </a:r>
            <a:r>
              <a:rPr dirty="0" err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作業時間削減</a:t>
            </a:r>
            <a:r>
              <a:rPr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920072"/>
              </p:ext>
            </p:extLst>
          </p:nvPr>
        </p:nvGraphicFramePr>
        <p:xfrm>
          <a:off x="914400" y="1935760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955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74320" y="45720"/>
            <a:ext cx="457048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 err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導入スケジュール（簡易ガントチャート</a:t>
            </a:r>
            <a:r>
              <a:rPr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215001"/>
              </p:ext>
            </p:extLst>
          </p:nvPr>
        </p:nvGraphicFramePr>
        <p:xfrm>
          <a:off x="914400" y="1600200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9559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74320" y="45720"/>
            <a:ext cx="264687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まとめ・決裁依頼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6717" y="1360695"/>
            <a:ext cx="6750566" cy="34086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75000"/>
              </a:lnSpc>
            </a:pP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  <a:defRPr sz="1800"/>
            </a:pPr>
            <a:r>
              <a:rPr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・年間520万円の削減効果見込み</a:t>
            </a:r>
          </a:p>
          <a:p>
            <a:pPr>
              <a:lnSpc>
                <a:spcPct val="200000"/>
              </a:lnSpc>
              <a:defRPr sz="1800"/>
            </a:pPr>
            <a:r>
              <a:rPr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sz="32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業務品質の向上と残業削減を実現</a:t>
            </a:r>
            <a:endParaRPr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  <a:defRPr sz="1800"/>
            </a:pPr>
            <a:r>
              <a:rPr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本提案の採用をご検討ください</a:t>
            </a:r>
            <a:endParaRPr lang="en-US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117</Words>
  <Application>Microsoft Office PowerPoint</Application>
  <PresentationFormat>画面に合わせる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メイリオ</vt:lpstr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User Win10</cp:lastModifiedBy>
  <cp:revision>5</cp:revision>
  <dcterms:created xsi:type="dcterms:W3CDTF">2013-01-27T09:14:16Z</dcterms:created>
  <dcterms:modified xsi:type="dcterms:W3CDTF">2025-11-25T00:55:26Z</dcterms:modified>
  <cp:category/>
</cp:coreProperties>
</file>